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78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89" r:id="rId13"/>
    <p:sldId id="490" r:id="rId14"/>
    <p:sldId id="453" r:id="rId15"/>
    <p:sldId id="466" r:id="rId16"/>
    <p:sldId id="467" r:id="rId17"/>
    <p:sldId id="456" r:id="rId18"/>
    <p:sldId id="474" r:id="rId19"/>
    <p:sldId id="421" r:id="rId20"/>
    <p:sldId id="422" r:id="rId21"/>
    <p:sldId id="423" r:id="rId22"/>
    <p:sldId id="470" r:id="rId23"/>
    <p:sldId id="471" r:id="rId24"/>
    <p:sldId id="415" r:id="rId25"/>
    <p:sldId id="468" r:id="rId26"/>
    <p:sldId id="469" r:id="rId27"/>
    <p:sldId id="491" r:id="rId28"/>
    <p:sldId id="492" r:id="rId29"/>
    <p:sldId id="493" r:id="rId30"/>
    <p:sldId id="494" r:id="rId31"/>
    <p:sldId id="495" r:id="rId32"/>
    <p:sldId id="498" r:id="rId33"/>
    <p:sldId id="496" r:id="rId34"/>
    <p:sldId id="497" r:id="rId35"/>
    <p:sldId id="472" r:id="rId36"/>
    <p:sldId id="449" r:id="rId37"/>
    <p:sldId id="499" r:id="rId38"/>
    <p:sldId id="439" r:id="rId39"/>
    <p:sldId id="440" r:id="rId40"/>
    <p:sldId id="479" r:id="rId41"/>
    <p:sldId id="480" r:id="rId42"/>
    <p:sldId id="503" r:id="rId43"/>
    <p:sldId id="441" r:id="rId44"/>
    <p:sldId id="442" r:id="rId45"/>
    <p:sldId id="443" r:id="rId46"/>
    <p:sldId id="481" r:id="rId47"/>
    <p:sldId id="482" r:id="rId48"/>
    <p:sldId id="504" r:id="rId49"/>
    <p:sldId id="505" r:id="rId50"/>
    <p:sldId id="507" r:id="rId51"/>
    <p:sldId id="509" r:id="rId52"/>
    <p:sldId id="508" r:id="rId53"/>
    <p:sldId id="445" r:id="rId54"/>
    <p:sldId id="446" r:id="rId55"/>
    <p:sldId id="483" r:id="rId56"/>
    <p:sldId id="484" r:id="rId57"/>
    <p:sldId id="511" r:id="rId58"/>
    <p:sldId id="510" r:id="rId59"/>
    <p:sldId id="485" r:id="rId60"/>
    <p:sldId id="447" r:id="rId61"/>
    <p:sldId id="486" r:id="rId62"/>
    <p:sldId id="500" r:id="rId63"/>
    <p:sldId id="501" r:id="rId64"/>
    <p:sldId id="436" r:id="rId65"/>
    <p:sldId id="413" r:id="rId66"/>
    <p:sldId id="459" r:id="rId67"/>
    <p:sldId id="460" r:id="rId68"/>
    <p:sldId id="461" r:id="rId69"/>
    <p:sldId id="463" r:id="rId70"/>
    <p:sldId id="462" r:id="rId71"/>
    <p:sldId id="464" r:id="rId72"/>
    <p:sldId id="457" r:id="rId73"/>
    <p:sldId id="437" r:id="rId74"/>
    <p:sldId id="438" r:id="rId75"/>
    <p:sldId id="488" r:id="rId76"/>
    <p:sldId id="487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0000" autoAdjust="0"/>
  </p:normalViewPr>
  <p:slideViewPr>
    <p:cSldViewPr snapToGrid="0" snapToObjects="1">
      <p:cViewPr>
        <p:scale>
          <a:sx n="83" d="100"/>
          <a:sy n="83" d="100"/>
        </p:scale>
        <p:origin x="1064" y="456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3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7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19: </a:t>
            </a:r>
            <a:r>
              <a:rPr lang="en-US" dirty="0"/>
              <a:t>Anatomy 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utput layer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1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303521" y="1595332"/>
            <a:ext cx="7900401" cy="4282325"/>
            <a:chOff x="2396286" y="1588957"/>
            <a:chExt cx="7594330" cy="4116423"/>
          </a:xfrm>
        </p:grpSpPr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5" idx="6"/>
            </p:cNvCxnSpPr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1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</a:t>
              </a:r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idden layer 2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</a:t>
              </a:r>
              <a:r>
                <a:rPr lang="en-US" dirty="0" smtClean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nput layer</a:t>
              </a:r>
              <a:endPara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772804" y="4330736"/>
            <a:ext cx="208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utput layer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>
                <a:blip r:embed="rId4"/>
                <a:stretch>
                  <a:fillRect l="-1387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6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blipFill>
                <a:blip r:embed="rId3"/>
                <a:stretch>
                  <a:fillRect l="-694" t="-336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B3D4B4E-FF4F-2444-B8DB-D7CA2B8A3E14}"/>
              </a:ext>
            </a:extLst>
          </p:cNvPr>
          <p:cNvSpPr txBox="1"/>
          <p:nvPr/>
        </p:nvSpPr>
        <p:spPr>
          <a:xfrm>
            <a:off x="726510" y="4908119"/>
            <a:ext cx="10924133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Non-convex optimization</a:t>
            </a:r>
          </a:p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Can encode prior beliefs, generalizes well</a:t>
            </a:r>
          </a:p>
        </p:txBody>
      </p:sp>
    </p:spTree>
    <p:extLst>
      <p:ext uri="{BB962C8B-B14F-4D97-AF65-F5344CB8AC3E}">
        <p14:creationId xmlns:p14="http://schemas.microsoft.com/office/powerpoint/2010/main" val="23224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non-linearity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 smtClean="0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swish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0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11A8D-B195-2847-A0F4-BAF056FD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(aka Logistic)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688E93-9B4E-B14C-9F75-F3AD064EC28C}"/>
              </a:ext>
            </a:extLst>
          </p:cNvPr>
          <p:cNvSpPr txBox="1"/>
          <p:nvPr/>
        </p:nvSpPr>
        <p:spPr>
          <a:xfrm>
            <a:off x="1563756" y="5576371"/>
            <a:ext cx="1013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Derivative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zero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for much of the domain. This leads to “vanishing gradients” in backpropagation.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EBBFE0-E65C-9C42-A788-45F5BD07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462332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405" y="972075"/>
                <a:ext cx="1849508" cy="700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654E90-E1DD-F741-B0CB-B55F2401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Tangent (Tanh)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E02E241-E656-EF46-833E-5EB911A98A5D}"/>
              </a:ext>
            </a:extLst>
          </p:cNvPr>
          <p:cNvSpPr txBox="1"/>
          <p:nvPr/>
        </p:nvSpPr>
        <p:spPr>
          <a:xfrm>
            <a:off x="3497458" y="5940503"/>
            <a:ext cx="624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Same problem of “vanishing gradients” as sigmoid.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830ADC-D959-6E42-853B-2EECC021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8" y="1597103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45" y="983807"/>
                <a:ext cx="1849508" cy="7172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6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5D9A0E-82FA-6C41-919D-32298A4C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366270"/>
            <a:ext cx="10858500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782858-7930-5F4E-865A-4A3BEC6E1210}"/>
              </a:ext>
            </a:extLst>
          </p:cNvPr>
          <p:cNvSpPr txBox="1"/>
          <p:nvPr/>
        </p:nvSpPr>
        <p:spPr>
          <a:xfrm>
            <a:off x="2307812" y="5401893"/>
            <a:ext cx="794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Provides sparsity (regularization) since y = 0 when x &lt;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⁡(0,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388" y="983807"/>
                <a:ext cx="184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918" t="-134921" r="-6885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865526-2576-9D48-8163-D1D1A4649511}"/>
              </a:ext>
            </a:extLst>
          </p:cNvPr>
          <p:cNvSpPr txBox="1"/>
          <p:nvPr/>
        </p:nvSpPr>
        <p:spPr>
          <a:xfrm>
            <a:off x="1247992" y="5621490"/>
            <a:ext cx="104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Tries to fix “dying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problem: derivative is non-zero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Some people report success with this form of activation function, but the results are not always consistent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005167-558D-C44C-8C09-9C574AAC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5" y="1554774"/>
            <a:ext cx="10858500" cy="434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𝛼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(0,1)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takes a small value</a:t>
                </a:r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34" y="939221"/>
                <a:ext cx="4051716" cy="738664"/>
              </a:xfrm>
              <a:prstGeom prst="rect">
                <a:avLst/>
              </a:prstGeom>
              <a:blipFill rotWithShape="0">
                <a:blip r:embed="rId3"/>
                <a:stretch>
                  <a:fillRect b="-23577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4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68555"/>
            <a:ext cx="11493416" cy="767276"/>
          </a:xfrm>
        </p:spPr>
        <p:txBody>
          <a:bodyPr/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865526-2576-9D48-8163-D1D1A4649511}"/>
              </a:ext>
            </a:extLst>
          </p:cNvPr>
          <p:cNvSpPr txBox="1"/>
          <p:nvPr/>
        </p:nvSpPr>
        <p:spPr>
          <a:xfrm>
            <a:off x="1247992" y="5793767"/>
            <a:ext cx="104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logistic sigmoid function is a smooth approximation of the derivative of the rectifier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17" y="1124200"/>
                <a:ext cx="219040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91" r="-2210" b="-31746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601255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682" t="-94382" r="-2243" b="-91011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56" y="983807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06" t="-134921" r="-4658" b="-168254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1181210" y="525942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/>
              <a:t>Currently, the most successful and widely-used activation function is the </a:t>
            </a:r>
            <a:r>
              <a:rPr lang="en-US" sz="2000" dirty="0" err="1"/>
              <a:t>ReLU</a:t>
            </a:r>
            <a:r>
              <a:rPr lang="en-US" sz="2000" dirty="0"/>
              <a:t>. Swish tends to work better than </a:t>
            </a:r>
            <a:r>
              <a:rPr lang="en-US" sz="2000" dirty="0" err="1"/>
              <a:t>ReLU</a:t>
            </a:r>
            <a:r>
              <a:rPr lang="en-US" sz="2000" dirty="0"/>
              <a:t> on deeper models across a number of challenging datasets.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39"/>
            <a:ext cx="108585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 smtClean="0"/>
                  <a:t>Likelihood for a given point: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b="0" dirty="0" smtClean="0"/>
                  <a:t>Assume independency</a:t>
                </a:r>
                <a:r>
                  <a:rPr lang="en-US" sz="2400" dirty="0" smtClean="0"/>
                  <a:t>, likelihood for all measurements: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0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b="0" i="1" dirty="0" smtClean="0">
                  <a:latin typeface="Cambria Math" charset="0"/>
                </a:endParaRPr>
              </a:p>
              <a:p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Maximize the likelihood, or equivalently maximize the log-likelihood:</a:t>
                </a: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i="1" dirty="0" smtClean="0">
                  <a:latin typeface="Cambria Math" charset="0"/>
                </a:endParaRPr>
              </a:p>
              <a:p>
                <a:r>
                  <a:rPr lang="en-US" sz="2400" b="0" dirty="0" smtClean="0">
                    <a:latin typeface="Cambria Math" charset="0"/>
                  </a:rPr>
                  <a:t>Turn this into a loss function: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Do not need to design separate loss functions if we follow this simple procedure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Examples: </a:t>
                </a:r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/>
                  <a:t>Distribution is </a:t>
                </a:r>
                <a:r>
                  <a:rPr lang="en-US" sz="24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Normal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√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^2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/>
              </a:p>
              <a:p>
                <a:pPr marL="342900" indent="-3429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Distribution is </a:t>
                </a:r>
                <a:r>
                  <a:rPr lang="en-US" sz="24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Bernouli</a:t>
                </a:r>
                <a:r>
                  <a:rPr lang="en-US" sz="24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r>
                  <a:rPr lang="en-US" sz="2400" dirty="0" smtClean="0"/>
                  <a:t>then </a:t>
                </a:r>
                <a:r>
                  <a:rPr lang="en-US" sz="2400" dirty="0"/>
                  <a:t>likelihood is: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40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 b="-25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812387" y="3010545"/>
                <a:ext cx="11015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solidFill>
                            <a:srgbClr val="C00000"/>
                          </a:solidFill>
                          <a:latin typeface="Karla" charset="0"/>
                          <a:ea typeface="Karla" charset="0"/>
                          <a:cs typeface="Karla" charset="0"/>
                        </a:rPr>
                        <m:t>𝐌𝐒𝐄</m:t>
                      </m:r>
                    </m:oMath>
                  </m:oMathPara>
                </a14:m>
                <a:endParaRPr lang="en-US" sz="3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387" y="3010545"/>
                <a:ext cx="11015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403100" y="4866468"/>
            <a:ext cx="2549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Cross-Entropy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768739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282" y="3102260"/>
            <a:ext cx="314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46478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31885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20084"/>
              </p:ext>
            </p:extLst>
          </p:nvPr>
        </p:nvGraphicFramePr>
        <p:xfrm>
          <a:off x="1746035" y="2316480"/>
          <a:ext cx="890403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7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89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</a:t>
                      </a:r>
                      <a:r>
                        <a:rPr lang="en-US" baseline="0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mtClean="0"/>
                        <a:t>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2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binary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94" y="5991740"/>
                <a:ext cx="5022850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173" y="4654302"/>
                <a:ext cx="2663230" cy="5665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6" y="4706646"/>
                <a:ext cx="913712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2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=1)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44" y="2209706"/>
                <a:ext cx="2663230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3" grpId="0"/>
      <p:bldP spid="28" grpId="0"/>
      <p:bldP spid="25" grpId="0" animBg="1"/>
      <p:bldP spid="29" grpId="0" animBg="1"/>
      <p:bldP spid="30" grpId="0"/>
      <p:bldP spid="78" grpId="0"/>
      <p:bldP spid="7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6243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77566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8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29443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9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for </a:t>
            </a:r>
            <a:r>
              <a:rPr lang="en-US" dirty="0" smtClean="0"/>
              <a:t>multi-class classification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24" y="2739309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666" y="2791146"/>
                <a:ext cx="4876391" cy="5987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22511" y="1515193"/>
            <a:ext cx="6709711" cy="3327862"/>
            <a:chOff x="2576192" y="1232582"/>
            <a:chExt cx="5154651" cy="2556588"/>
          </a:xfrm>
        </p:grpSpPr>
        <p:grpSp>
          <p:nvGrpSpPr>
            <p:cNvPr id="24" name="Group 23"/>
            <p:cNvGrpSpPr/>
            <p:nvPr/>
          </p:nvGrpSpPr>
          <p:grpSpPr>
            <a:xfrm>
              <a:off x="2576192" y="1232582"/>
              <a:ext cx="5154651" cy="2556588"/>
              <a:chOff x="2918313" y="1588957"/>
              <a:chExt cx="7072303" cy="3507699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11325" y="1959859"/>
                <a:ext cx="1079291" cy="264263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745522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392118" y="1588957"/>
                <a:ext cx="1079292" cy="350769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4551699" y="1792586"/>
                <a:ext cx="706970" cy="3029897"/>
                <a:chOff x="4551699" y="1792586"/>
                <a:chExt cx="706970" cy="3029897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4554581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554237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552043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551699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6950047" y="1774480"/>
                <a:ext cx="720561" cy="3029897"/>
                <a:chOff x="4534281" y="1792586"/>
                <a:chExt cx="720561" cy="3029897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4541519" y="179258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550754" y="2569676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543334" y="333922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4534281" y="4116313"/>
                  <a:ext cx="704088" cy="706170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262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7851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61" idx="6"/>
              </p:cNvCxnSpPr>
              <p:nvPr/>
            </p:nvCxnSpPr>
            <p:spPr>
              <a:xfrm>
                <a:off x="5258669" y="2145671"/>
                <a:ext cx="1691378" cy="23056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61" idx="6"/>
              </p:cNvCxnSpPr>
              <p:nvPr/>
            </p:nvCxnSpPr>
            <p:spPr>
              <a:xfrm>
                <a:off x="5258669" y="2145671"/>
                <a:ext cx="1700431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5245607" y="2127565"/>
                <a:ext cx="1711678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5258325" y="2922761"/>
                <a:ext cx="1700775" cy="75144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258325" y="2922761"/>
                <a:ext cx="1691722" cy="152853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5258325" y="2904655"/>
                <a:ext cx="1708195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256131" y="2127565"/>
                <a:ext cx="1701154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5256131" y="2904655"/>
                <a:ext cx="1710389" cy="78765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5256131" y="3674202"/>
                <a:ext cx="1702969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256131" y="3692308"/>
                <a:ext cx="1693916" cy="7589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255787" y="4451292"/>
                <a:ext cx="1694260" cy="1810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255787" y="3674202"/>
                <a:ext cx="1703313" cy="7951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5255787" y="2904655"/>
                <a:ext cx="1710733" cy="156474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255787" y="2127565"/>
                <a:ext cx="1701498" cy="23418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61" idx="2"/>
              </p:cNvCxnSpPr>
              <p:nvPr/>
            </p:nvCxnSpPr>
            <p:spPr>
              <a:xfrm flipV="1">
                <a:off x="2935102" y="2145671"/>
                <a:ext cx="1619479" cy="7064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2935102" y="2852128"/>
                <a:ext cx="1619135" cy="7063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2935102" y="2852128"/>
                <a:ext cx="1616941" cy="84018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2935102" y="2852128"/>
                <a:ext cx="1616597" cy="16172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925958" y="2847556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918313" y="3735599"/>
                <a:ext cx="9144" cy="9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endCxn id="61" idx="2"/>
              </p:cNvCxnSpPr>
              <p:nvPr/>
            </p:nvCxnSpPr>
            <p:spPr>
              <a:xfrm flipV="1">
                <a:off x="2927457" y="2145671"/>
                <a:ext cx="1627124" cy="159450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927457" y="2922761"/>
                <a:ext cx="1626780" cy="81741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927457" y="3692308"/>
                <a:ext cx="1624586" cy="47863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927457" y="3740171"/>
                <a:ext cx="1550269" cy="71112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9098926" y="2986138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7678028" y="2145671"/>
                <a:ext cx="1420898" cy="119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670608" y="2904655"/>
                <a:ext cx="1428318" cy="43456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7663188" y="3339223"/>
                <a:ext cx="1435738" cy="33497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7654135" y="3339223"/>
                <a:ext cx="1444791" cy="111206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027898" y="1619211"/>
              <a:ext cx="1576804" cy="1736834"/>
              <a:chOff x="6027898" y="1619211"/>
              <a:chExt cx="1576804" cy="1736834"/>
            </a:xfrm>
          </p:grpSpPr>
          <p:cxnSp>
            <p:nvCxnSpPr>
              <p:cNvPr id="82" name="Straight Arrow Connector 81"/>
              <p:cNvCxnSpPr>
                <a:stCxn id="71" idx="6"/>
                <a:endCxn id="80" idx="2"/>
              </p:cNvCxnSpPr>
              <p:nvPr/>
            </p:nvCxnSpPr>
            <p:spPr>
              <a:xfrm flipV="1">
                <a:off x="6039904" y="1876557"/>
                <a:ext cx="1041029" cy="31497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71" idx="6"/>
                <a:endCxn id="81" idx="2"/>
              </p:cNvCxnSpPr>
              <p:nvPr/>
            </p:nvCxnSpPr>
            <p:spPr>
              <a:xfrm>
                <a:off x="6039904" y="2191529"/>
                <a:ext cx="1051623" cy="90717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/>
              <p:cNvGrpSpPr/>
              <p:nvPr/>
            </p:nvGrpSpPr>
            <p:grpSpPr>
              <a:xfrm>
                <a:off x="6033173" y="1619211"/>
                <a:ext cx="1571529" cy="1736834"/>
                <a:chOff x="6033173" y="1619211"/>
                <a:chExt cx="1571529" cy="1736834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7080933" y="1619211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7091527" y="2841353"/>
                  <a:ext cx="513175" cy="514692"/>
                </a:xfrm>
                <a:prstGeom prst="ellipse">
                  <a:avLst/>
                </a:prstGeom>
                <a:solidFill>
                  <a:srgbClr val="F9F9F9"/>
                </a:solidFill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4" name="Straight Arrow Connector 83"/>
                <p:cNvCxnSpPr>
                  <a:stCxn id="70" idx="6"/>
                  <a:endCxn id="80" idx="2"/>
                </p:cNvCxnSpPr>
                <p:nvPr/>
              </p:nvCxnSpPr>
              <p:spPr>
                <a:xfrm>
                  <a:off x="6033173" y="1625147"/>
                  <a:ext cx="1047760" cy="2514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Straight Arrow Connector 84"/>
              <p:cNvCxnSpPr>
                <a:stCxn id="70" idx="6"/>
                <a:endCxn id="81" idx="2"/>
              </p:cNvCxnSpPr>
              <p:nvPr/>
            </p:nvCxnSpPr>
            <p:spPr>
              <a:xfrm>
                <a:off x="6033173" y="1625147"/>
                <a:ext cx="1058354" cy="147355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2" idx="6"/>
                <a:endCxn id="80" idx="2"/>
              </p:cNvCxnSpPr>
              <p:nvPr/>
            </p:nvCxnSpPr>
            <p:spPr>
              <a:xfrm flipV="1">
                <a:off x="6034496" y="1876557"/>
                <a:ext cx="1046437" cy="87585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72" idx="6"/>
                <a:endCxn id="81" idx="2"/>
              </p:cNvCxnSpPr>
              <p:nvPr/>
            </p:nvCxnSpPr>
            <p:spPr>
              <a:xfrm>
                <a:off x="6034496" y="2752414"/>
                <a:ext cx="1057031" cy="34628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73" idx="6"/>
                <a:endCxn id="81" idx="2"/>
              </p:cNvCxnSpPr>
              <p:nvPr/>
            </p:nvCxnSpPr>
            <p:spPr>
              <a:xfrm flipV="1">
                <a:off x="6027898" y="3098699"/>
                <a:ext cx="1063629" cy="22009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3" idx="6"/>
                <a:endCxn id="80" idx="2"/>
              </p:cNvCxnSpPr>
              <p:nvPr/>
            </p:nvCxnSpPr>
            <p:spPr>
              <a:xfrm flipV="1">
                <a:off x="6027898" y="1876557"/>
                <a:ext cx="1053035" cy="144224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/>
          <p:cNvSpPr txBox="1"/>
          <p:nvPr/>
        </p:nvSpPr>
        <p:spPr>
          <a:xfrm>
            <a:off x="6464215" y="4866418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</p:spTree>
    <p:extLst>
      <p:ext uri="{BB962C8B-B14F-4D97-AF65-F5344CB8AC3E}">
        <p14:creationId xmlns:p14="http://schemas.microsoft.com/office/powerpoint/2010/main" val="20072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9" grpId="0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2981910" cy="3372637"/>
            <a:chOff x="6027898" y="1502914"/>
            <a:chExt cx="1702945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786642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6"/>
            <a:endCxn id="50" idx="1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20446" y="5824105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17213" y="21969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A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8851" y="326538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B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7557" y="428709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7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2981910" cy="3372637"/>
            <a:chOff x="6027898" y="1502914"/>
            <a:chExt cx="1702945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786642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</p:cNvCxnSpPr>
          <p:nvPr/>
        </p:nvCxnSpPr>
        <p:spPr>
          <a:xfrm>
            <a:off x="4147580" y="2615623"/>
            <a:ext cx="193683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6"/>
            <a:endCxn id="50" idx="1"/>
          </p:cNvCxnSpPr>
          <p:nvPr/>
        </p:nvCxnSpPr>
        <p:spPr>
          <a:xfrm flipV="1">
            <a:off x="4147582" y="3709729"/>
            <a:ext cx="1936829" cy="120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</p:cNvCxnSpPr>
          <p:nvPr/>
        </p:nvCxnSpPr>
        <p:spPr>
          <a:xfrm>
            <a:off x="4166131" y="4755632"/>
            <a:ext cx="191828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25070" y="575843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17213" y="21969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A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8851" y="3265382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B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7557" y="428709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score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084411" y="2023410"/>
            <a:ext cx="4190963" cy="3372637"/>
            <a:chOff x="6084411" y="2023410"/>
            <a:chExt cx="4190963" cy="3372637"/>
          </a:xfrm>
        </p:grpSpPr>
        <p:sp>
          <p:nvSpPr>
            <p:cNvPr id="50" name="Rectangle 49"/>
            <p:cNvSpPr/>
            <p:nvPr/>
          </p:nvSpPr>
          <p:spPr>
            <a:xfrm>
              <a:off x="6084411" y="2023410"/>
              <a:ext cx="1377435" cy="33726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7461846" y="2590845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461846" y="3703554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7461846" y="4755632"/>
              <a:ext cx="628269" cy="617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312977" y="239079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83563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 rot="16200000">
            <a:off x="6000323" y="3400215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996549" y="21653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62" y="812216"/>
                <a:ext cx="3615425" cy="1153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05098" y="1961362"/>
            <a:ext cx="6056749" cy="3372637"/>
            <a:chOff x="6027898" y="1502914"/>
            <a:chExt cx="3458961" cy="1926086"/>
          </a:xfrm>
        </p:grpSpPr>
        <p:sp>
          <p:nvSpPr>
            <p:cNvPr id="6" name="Rectangle 5"/>
            <p:cNvSpPr/>
            <p:nvPr/>
          </p:nvSpPr>
          <p:spPr>
            <a:xfrm>
              <a:off x="6944201" y="1502914"/>
              <a:ext cx="2542658" cy="19260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80934" y="2250918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045312" y="1638343"/>
              <a:ext cx="1035622" cy="8699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39904" y="2191529"/>
              <a:ext cx="1041030" cy="31673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034496" y="2508264"/>
              <a:ext cx="1046438" cy="24415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027898" y="2508264"/>
              <a:ext cx="1053037" cy="8105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039904" y="1876557"/>
              <a:ext cx="1041029" cy="31497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080933" y="1619211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91527" y="2841353"/>
              <a:ext cx="513175" cy="514692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6033173" y="1625147"/>
              <a:ext cx="1047760" cy="251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034496" y="1876557"/>
              <a:ext cx="1046437" cy="8758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027898" y="1876557"/>
              <a:ext cx="1053035" cy="1442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endCxn id="15" idx="2"/>
          </p:cNvCxnSpPr>
          <p:nvPr/>
        </p:nvCxnSpPr>
        <p:spPr>
          <a:xfrm>
            <a:off x="1405094" y="2152290"/>
            <a:ext cx="1862452" cy="26033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>
            <a:off x="1435588" y="3167146"/>
            <a:ext cx="1831958" cy="15884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5" idx="2"/>
          </p:cNvCxnSpPr>
          <p:nvPr/>
        </p:nvCxnSpPr>
        <p:spPr>
          <a:xfrm>
            <a:off x="1435588" y="4138883"/>
            <a:ext cx="1831958" cy="6167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5" idx="2"/>
          </p:cNvCxnSpPr>
          <p:nvPr/>
        </p:nvCxnSpPr>
        <p:spPr>
          <a:xfrm flipV="1">
            <a:off x="1405090" y="4755632"/>
            <a:ext cx="1862456" cy="37119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6" idx="1"/>
          </p:cNvCxnSpPr>
          <p:nvPr/>
        </p:nvCxnSpPr>
        <p:spPr>
          <a:xfrm>
            <a:off x="7470183" y="2650210"/>
            <a:ext cx="842794" cy="262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67" idx="1"/>
          </p:cNvCxnSpPr>
          <p:nvPr/>
        </p:nvCxnSpPr>
        <p:spPr>
          <a:xfrm>
            <a:off x="7461847" y="3647681"/>
            <a:ext cx="851130" cy="49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68" idx="1"/>
          </p:cNvCxnSpPr>
          <p:nvPr/>
        </p:nvCxnSpPr>
        <p:spPr>
          <a:xfrm flipV="1">
            <a:off x="7470183" y="4750774"/>
            <a:ext cx="842794" cy="485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0" y="1317356"/>
            <a:ext cx="1405091" cy="44170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666895" y="3302781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 of the network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17213" y="5734373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312977" y="2452782"/>
            <a:ext cx="1962397" cy="2498047"/>
            <a:chOff x="8312977" y="2452782"/>
            <a:chExt cx="1962397" cy="2498047"/>
          </a:xfrm>
        </p:grpSpPr>
        <p:sp>
          <p:nvSpPr>
            <p:cNvPr id="66" name="TextBox 65"/>
            <p:cNvSpPr txBox="1"/>
            <p:nvPr/>
          </p:nvSpPr>
          <p:spPr>
            <a:xfrm>
              <a:off x="8312977" y="2452782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A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12977" y="3452567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B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12977" y="4550719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Karla" charset="0"/>
                  <a:ea typeface="Karla" charset="0"/>
                  <a:cs typeface="Karla" charset="0"/>
                </a:rPr>
                <a:t>Probability of C</a:t>
              </a:r>
              <a:endParaRPr lang="en-US" sz="2000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13" y="1042404"/>
                <a:ext cx="138025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 rot="16200000">
            <a:off x="5241346" y="3273520"/>
            <a:ext cx="158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SoftMax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4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7302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370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5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7473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78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54291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 </a:t>
            </a:r>
            <a:r>
              <a:rPr lang="en-US" dirty="0" smtClean="0"/>
              <a:t>for regression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849" y="2133903"/>
            <a:ext cx="468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272" y="5991740"/>
                <a:ext cx="3584699" cy="379206"/>
              </a:xfrm>
              <a:prstGeom prst="rect">
                <a:avLst/>
              </a:prstGeom>
              <a:blipFill rotWithShape="0">
                <a:blip r:embed="rId2"/>
                <a:stretch>
                  <a:fillRect l="-2551" t="-24194" r="-1701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93" y="475502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529504" y="4325887"/>
            <a:ext cx="4439291" cy="1365070"/>
            <a:chOff x="2855952" y="2266407"/>
            <a:chExt cx="5963370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855952" y="3167743"/>
              <a:ext cx="203409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3"/>
              <a:ext cx="128541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25" name="Oval 24"/>
          <p:cNvSpPr>
            <a:spLocks noChangeAspect="1"/>
          </p:cNvSpPr>
          <p:nvPr/>
        </p:nvSpPr>
        <p:spPr>
          <a:xfrm>
            <a:off x="6688974" y="4298792"/>
            <a:ext cx="1361407" cy="136507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402223" y="3623989"/>
            <a:ext cx="199278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901766" y="4706646"/>
                <a:ext cx="6753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2400" dirty="0" smtClean="0"/>
                  <a:t>W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𝜙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6" y="4706646"/>
                <a:ext cx="67537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514" t="-10526" r="-45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76192" y="1232582"/>
            <a:ext cx="5154651" cy="2556588"/>
            <a:chOff x="2918313" y="1588957"/>
            <a:chExt cx="7072303" cy="3507699"/>
          </a:xfrm>
        </p:grpSpPr>
        <p:sp>
          <p:nvSpPr>
            <p:cNvPr id="26" name="Rectangle 25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>
              <a:stCxn id="61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1" idx="6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61" idx="6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61" idx="6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2"/>
            </p:cNvCxnSpPr>
            <p:nvPr/>
          </p:nvCxnSpPr>
          <p:spPr>
            <a:xfrm flipV="1">
              <a:off x="2935102" y="2145671"/>
              <a:ext cx="1619479" cy="70645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935102" y="2852128"/>
              <a:ext cx="1619135" cy="706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935102" y="2852128"/>
              <a:ext cx="1616941" cy="84018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935102" y="2852128"/>
              <a:ext cx="1616597" cy="161727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925958" y="2847556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918313" y="3735599"/>
              <a:ext cx="9144" cy="91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endCxn id="61" idx="2"/>
            </p:cNvCxnSpPr>
            <p:nvPr/>
          </p:nvCxnSpPr>
          <p:spPr>
            <a:xfrm flipV="1">
              <a:off x="2927457" y="2145671"/>
              <a:ext cx="1627124" cy="159450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927457" y="2922761"/>
              <a:ext cx="1626780" cy="81741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927457" y="3692308"/>
              <a:ext cx="1624586" cy="4786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927457" y="3740171"/>
              <a:ext cx="1550269" cy="7111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1941848" y="4654302"/>
            <a:ext cx="46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007" y="2250918"/>
                <a:ext cx="519468" cy="5665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/>
          <p:nvPr/>
        </p:nvCxnSpPr>
        <p:spPr>
          <a:xfrm>
            <a:off x="7815478" y="2499701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332" y="4659573"/>
                <a:ext cx="519468" cy="5665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8182803" y="4908356"/>
            <a:ext cx="956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3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23" grpId="0"/>
      <p:bldP spid="25" grpId="0" animBg="1"/>
      <p:bldP spid="29" grpId="0" animBg="1"/>
      <p:bldP spid="30" grpId="0"/>
      <p:bldP spid="78" grpId="0"/>
      <p:bldP spid="79" grpId="0"/>
      <p:bldP spid="8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2635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161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72066" y="4934077"/>
            <a:ext cx="549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Lectures 18-19 in CS109B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squared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cross-entropy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56" y="1278264"/>
            <a:ext cx="4880488" cy="4880488"/>
          </a:xfrm>
        </p:spPr>
      </p:pic>
    </p:spTree>
    <p:extLst>
      <p:ext uri="{BB962C8B-B14F-4D97-AF65-F5344CB8AC3E}">
        <p14:creationId xmlns:p14="http://schemas.microsoft.com/office/powerpoint/2010/main" val="17768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 with Pavlos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Keras</a:t>
            </a:r>
            <a:r>
              <a:rPr lang="en-US" dirty="0" smtClean="0"/>
              <a:t> or </a:t>
            </a:r>
            <a:r>
              <a:rPr lang="en-US" dirty="0" err="1" smtClean="0"/>
              <a:t>tensorboard</a:t>
            </a:r>
            <a:r>
              <a:rPr lang="en-US" dirty="0" smtClean="0"/>
              <a:t> 2</a:t>
            </a:r>
          </a:p>
          <a:p>
            <a:pPr marL="514350" indent="-514350">
              <a:buAutoNum type="arabicPeriod"/>
            </a:pPr>
            <a:r>
              <a:rPr lang="en-US" dirty="0" smtClean="0"/>
              <a:t>Build the same thing we did for exercise from Lecture 18 but now with </a:t>
            </a:r>
            <a:r>
              <a:rPr lang="en-US" dirty="0" err="1" smtClean="0"/>
              <a:t>Keras</a:t>
            </a:r>
            <a:r>
              <a:rPr lang="en-US" dirty="0" smtClean="0"/>
              <a:t>. 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Lecture18_PerceptronBackProp</Template>
  <TotalTime>23364</TotalTime>
  <Words>2339</Words>
  <Application>Microsoft Macintosh PowerPoint</Application>
  <PresentationFormat>Widescreen</PresentationFormat>
  <Paragraphs>615</Paragraphs>
  <Slides>76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19: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Beyond Linear Models</vt:lpstr>
      <vt:lpstr>Traditional ML</vt:lpstr>
      <vt:lpstr>Deep Learning</vt:lpstr>
      <vt:lpstr>Outline  </vt:lpstr>
      <vt:lpstr>Outline  </vt:lpstr>
      <vt:lpstr>Activation function</vt:lpstr>
      <vt:lpstr>Activation function</vt:lpstr>
      <vt:lpstr>Activation function</vt:lpstr>
      <vt:lpstr>Sigmoid (aka Logistic)</vt:lpstr>
      <vt:lpstr>Hyperbolic Tangent (Tanh)</vt:lpstr>
      <vt:lpstr>Rectified Linear Unit (ReLU)</vt:lpstr>
      <vt:lpstr>Leaky ReLU</vt:lpstr>
      <vt:lpstr>Generalized ReLU</vt:lpstr>
      <vt:lpstr>softplus</vt:lpstr>
      <vt:lpstr>Maxout </vt:lpstr>
      <vt:lpstr>Swish: A Self-Gated Activation Function  </vt:lpstr>
      <vt:lpstr>Outline  </vt:lpstr>
      <vt:lpstr>Loss Function</vt:lpstr>
      <vt:lpstr>Loss Function</vt:lpstr>
      <vt:lpstr>Design Choices</vt:lpstr>
      <vt:lpstr>Output Units</vt:lpstr>
      <vt:lpstr>Output Units</vt:lpstr>
      <vt:lpstr>Output Units</vt:lpstr>
      <vt:lpstr>Output Units</vt:lpstr>
      <vt:lpstr>Output unit for binary classification  </vt:lpstr>
      <vt:lpstr>Output Units</vt:lpstr>
      <vt:lpstr>Output Units</vt:lpstr>
      <vt:lpstr>Output Units</vt:lpstr>
      <vt:lpstr>Output Units</vt:lpstr>
      <vt:lpstr>Output Units</vt:lpstr>
      <vt:lpstr>Output unit for multi-class classification  </vt:lpstr>
      <vt:lpstr>SoftMax</vt:lpstr>
      <vt:lpstr>SoftMax</vt:lpstr>
      <vt:lpstr>SoftMax</vt:lpstr>
      <vt:lpstr>Output Units</vt:lpstr>
      <vt:lpstr>Output Units</vt:lpstr>
      <vt:lpstr>Output Units</vt:lpstr>
      <vt:lpstr>Output Units</vt:lpstr>
      <vt:lpstr>Output Units</vt:lpstr>
      <vt:lpstr>Output unit for regression</vt:lpstr>
      <vt:lpstr>Output Units</vt:lpstr>
      <vt:lpstr>Output Units</vt:lpstr>
      <vt:lpstr>Output Units</vt:lpstr>
      <vt:lpstr>Loss Function</vt:lpstr>
      <vt:lpstr>Cost Function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Shallow Nets Overfit More</vt:lpstr>
      <vt:lpstr>PowerPoint Presentation</vt:lpstr>
      <vt:lpstr>Lab time with Pavlos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428</cp:revision>
  <cp:lastPrinted>2018-03-05T02:43:56Z</cp:lastPrinted>
  <dcterms:created xsi:type="dcterms:W3CDTF">2017-11-02T16:57:55Z</dcterms:created>
  <dcterms:modified xsi:type="dcterms:W3CDTF">2019-11-11T02:18:13Z</dcterms:modified>
</cp:coreProperties>
</file>